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ileron Heavy" panose="020B0604020202020204" charset="0"/>
      <p:regular r:id="rId19"/>
    </p:embeddedFont>
    <p:embeddedFont>
      <p:font typeface="Aileron Regular" panose="020B0604020202020204" charset="0"/>
      <p:regular r:id="rId20"/>
    </p:embeddedFont>
    <p:embeddedFont>
      <p:font typeface="Aileron Regular Bold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" pitchFamily="2" charset="0"/>
      <p:regular r:id="rId26"/>
      <p:bold r:id="rId27"/>
      <p:italic r:id="rId28"/>
      <p:boldItalic r:id="rId29"/>
    </p:embeddedFont>
    <p:embeddedFont>
      <p:font typeface="Montserrat Bold" pitchFamily="2" charset="0"/>
      <p:regular r:id="rId30"/>
      <p:bold r:id="rId31"/>
    </p:embeddedFont>
    <p:embeddedFont>
      <p:font typeface="Montserrat Extra-Bold" panose="020B0604020202020204" charset="0"/>
      <p:regular r:id="rId32"/>
    </p:embeddedFont>
    <p:embeddedFont>
      <p:font typeface="Montserrat Extra-Bold Italics" panose="020B0604020202020204" charset="0"/>
      <p:regular r:id="rId33"/>
    </p:embeddedFont>
    <p:embeddedFont>
      <p:font typeface="Montserrat Italics" panose="020B0604020202020204" charset="0"/>
      <p:regular r:id="rId34"/>
    </p:embeddedFont>
    <p:embeddedFont>
      <p:font typeface="Montserrat Light" pitchFamily="2" charset="0"/>
      <p:regular r:id="rId35"/>
      <p:italic r:id="rId36"/>
    </p:embeddedFont>
    <p:embeddedFont>
      <p:font typeface="Montserrat Medium" panose="00000600000000000000" pitchFamily="2" charset="0"/>
      <p:regular r:id="rId37"/>
      <p: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49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LINK USADOS:</a:t>
            </a:r>
          </a:p>
          <a:p>
            <a:r>
              <a:rPr lang="en-US"/>
              <a:t>https://www.inboundcycle.com/blog-de-inbound-marketing/branding-digital-potencia-tu-imagen-de-marca-a-traves-del-diseno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LINK USADOS:</a:t>
            </a:r>
          </a:p>
          <a:p>
            <a:endParaRPr lang="en-US"/>
          </a:p>
          <a:p>
            <a:r>
              <a:rPr lang="en-US"/>
              <a:t>https://wanaleads.com/la-importancia-del-branding-en-el-diseno-web/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LINK USADOS:</a:t>
            </a:r>
          </a:p>
          <a:p>
            <a:endParaRPr lang="en-US"/>
          </a:p>
          <a:p>
            <a:r>
              <a:rPr lang="en-US"/>
              <a:t>https://wanaleads.com/la-importancia-del-branding-en-el-diseno-web/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https://criafama.es/como-medir-el-exito-de-tu-marca/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Links usados: https://www.montsepenarroya.com/la-importancia-del-branding-online/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https://www.tiendanube.com/blog/como-crear-identidad-visual-marca-branding/</a:t>
            </a:r>
          </a:p>
          <a:p>
            <a:endParaRPr lang="en-US"/>
          </a:p>
          <a:p>
            <a:r>
              <a:rPr lang="en-US"/>
              <a:t>https://www.questionpro.com/es/estudio-de-mercado.html#que_es_estudio_de_mercado</a:t>
            </a:r>
          </a:p>
          <a:p>
            <a:endParaRPr lang="en-US"/>
          </a:p>
          <a:p>
            <a:r>
              <a:rPr lang="en-US"/>
              <a:t>https://www.thepowermba.com/es/blog/branding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Links Usados:</a:t>
            </a:r>
          </a:p>
          <a:p>
            <a:r>
              <a:rPr lang="en-US"/>
              <a:t>https://www.wearemarketing.com/es/blog/branding-digital-y-la-importancia-del-diseno-de-tu-negocio-online.html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LINKS USADOS:</a:t>
            </a:r>
          </a:p>
          <a:p>
            <a:endParaRPr lang="en-US"/>
          </a:p>
          <a:p>
            <a:r>
              <a:rPr lang="en-US"/>
              <a:t>https://blog.hubspot.es/marketing/guia-desarrollar-identidad-marca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LINKS USADOS:</a:t>
            </a:r>
          </a:p>
          <a:p>
            <a:endParaRPr lang="en-US"/>
          </a:p>
          <a:p>
            <a:r>
              <a:rPr lang="en-US"/>
              <a:t>https://www.tiendanube.com/blog/como-crear-identidad-visual-marca-branding/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LINKS USADOS:</a:t>
            </a:r>
          </a:p>
          <a:p>
            <a:r>
              <a:rPr lang="en-US"/>
              <a:t>https://www.inboundcycle.com/blog-de-inbound-marketing/branding-digital-potencia-tu-imagen-de-marca-a-traves-del-diseno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LINK USADOS:</a:t>
            </a:r>
          </a:p>
          <a:p>
            <a:endParaRPr lang="en-US"/>
          </a:p>
          <a:p>
            <a:r>
              <a:rPr lang="en-US"/>
              <a:t>https://www.genwords.com/blog/branding-redes-sociales/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LINK USADOS:</a:t>
            </a:r>
          </a:p>
          <a:p>
            <a:endParaRPr lang="en-US"/>
          </a:p>
          <a:p>
            <a:r>
              <a:rPr lang="en-US"/>
              <a:t>https://wanaleads.com/la-importancia-del-branding-en-el-diseno-web/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svg"/><Relationship Id="rId7" Type="http://schemas.openxmlformats.org/officeDocument/2006/relationships/image" Target="../media/image3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1636" y="-332182"/>
            <a:ext cx="19213055" cy="1061918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0690" y="0"/>
            <a:ext cx="18367399" cy="10287000"/>
            <a:chOff x="0" y="0"/>
            <a:chExt cx="483750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37504" cy="2709333"/>
            </a:xfrm>
            <a:custGeom>
              <a:avLst/>
              <a:gdLst/>
              <a:ahLst/>
              <a:cxnLst/>
              <a:rect l="l" t="t" r="r" b="b"/>
              <a:pathLst>
                <a:path w="4837504" h="2709333">
                  <a:moveTo>
                    <a:pt x="0" y="0"/>
                  </a:moveTo>
                  <a:lnTo>
                    <a:pt x="4837504" y="0"/>
                  </a:lnTo>
                  <a:lnTo>
                    <a:pt x="483750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13559">
                <a:alpha val="4862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7" name="AutoShape 7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-1536273" y="4580698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-3516288" y="3712270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3066191" y="2823187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628699" y="2392260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028700" y="5524500"/>
            <a:ext cx="13839799" cy="308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47"/>
              </a:lnSpc>
            </a:pPr>
            <a:r>
              <a:rPr lang="en-US" sz="13086" spc="-772">
                <a:solidFill>
                  <a:srgbClr val="FFFFFF"/>
                </a:solidFill>
                <a:latin typeface="Montserrat Extra-Bold Italics"/>
              </a:rPr>
              <a:t>CREACIÓN DE UN BRANDING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34514" y="923925"/>
            <a:ext cx="4457017" cy="1351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37"/>
              </a:lnSpc>
            </a:pPr>
            <a:r>
              <a:rPr lang="en-US" sz="2871" u="sng" spc="57">
                <a:solidFill>
                  <a:srgbClr val="FFFFFF"/>
                </a:solidFill>
                <a:latin typeface="Montserrat Italics"/>
              </a:rPr>
              <a:t>INTEGRANTES:</a:t>
            </a:r>
          </a:p>
          <a:p>
            <a:pPr marL="620055" lvl="1" indent="-310027" algn="r">
              <a:lnSpc>
                <a:spcPts val="2814"/>
              </a:lnSpc>
              <a:buFont typeface="Arial"/>
              <a:buChar char="•"/>
            </a:pPr>
            <a:r>
              <a:rPr lang="en-US" sz="2871" spc="57">
                <a:solidFill>
                  <a:srgbClr val="FFFFFF"/>
                </a:solidFill>
                <a:latin typeface="Montserrat Italics"/>
              </a:rPr>
              <a:t>K</a:t>
            </a:r>
            <a:r>
              <a:rPr lang="en-US" sz="2871" spc="57">
                <a:solidFill>
                  <a:srgbClr val="FFFFFF"/>
                </a:solidFill>
                <a:latin typeface="Montserrat"/>
              </a:rPr>
              <a:t>ENERIC VASQUEZ</a:t>
            </a:r>
          </a:p>
          <a:p>
            <a:pPr marL="620055" lvl="1" indent="-310027" algn="just">
              <a:lnSpc>
                <a:spcPts val="2814"/>
              </a:lnSpc>
              <a:buFont typeface="Arial"/>
              <a:buChar char="•"/>
            </a:pPr>
            <a:r>
              <a:rPr lang="en-US" sz="2871" spc="57">
                <a:solidFill>
                  <a:srgbClr val="FFFFFF"/>
                </a:solidFill>
                <a:latin typeface="Montserrat"/>
              </a:rPr>
              <a:t>JAIR FLORES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93953" y="8482457"/>
            <a:ext cx="3665306" cy="775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95"/>
              </a:lnSpc>
              <a:spcBef>
                <a:spcPct val="0"/>
              </a:spcBef>
            </a:pPr>
            <a:r>
              <a:rPr lang="en-US" sz="6399" u="none" spc="-377">
                <a:solidFill>
                  <a:srgbClr val="FFFFFF"/>
                </a:solidFill>
                <a:latin typeface="Montserrat Extra-Bold Italics"/>
              </a:rPr>
              <a:t>EN LINEA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7527747" y="-1825476"/>
            <a:ext cx="16230600" cy="162306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002557" y="1028700"/>
            <a:ext cx="12008422" cy="1200837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2192" r="-12192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476242" y="8852422"/>
            <a:ext cx="1783058" cy="2950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2370007"/>
            <a:ext cx="6499047" cy="267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1"/>
              </a:lnSpc>
            </a:pPr>
            <a:r>
              <a:rPr lang="en-US" sz="10542" spc="-622">
                <a:solidFill>
                  <a:srgbClr val="263F6B"/>
                </a:solidFill>
                <a:latin typeface="Montserrat Extra-Bold Italics"/>
              </a:rPr>
              <a:t>REDES SOCIALES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819775"/>
            <a:ext cx="6123635" cy="2777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 dirty="0">
                <a:solidFill>
                  <a:srgbClr val="212423"/>
                </a:solidFill>
                <a:latin typeface="Montserrat Heavy"/>
              </a:rPr>
              <a:t>El Branding </a:t>
            </a:r>
            <a:r>
              <a:rPr lang="en-US" sz="2499" spc="49" dirty="0" err="1">
                <a:solidFill>
                  <a:srgbClr val="212423"/>
                </a:solidFill>
                <a:latin typeface="Montserrat Heavy"/>
              </a:rPr>
              <a:t>en</a:t>
            </a:r>
            <a:r>
              <a:rPr lang="en-US" sz="2499" spc="49" dirty="0">
                <a:solidFill>
                  <a:srgbClr val="212423"/>
                </a:solidFill>
                <a:latin typeface="Montserrat Heavy"/>
              </a:rPr>
              <a:t> Redes </a:t>
            </a:r>
            <a:r>
              <a:rPr lang="en-US" sz="2499" spc="49" dirty="0" err="1">
                <a:solidFill>
                  <a:srgbClr val="212423"/>
                </a:solidFill>
                <a:latin typeface="Montserrat Heavy"/>
              </a:rPr>
              <a:t>Sociales</a:t>
            </a:r>
            <a:r>
              <a:rPr lang="en-US" sz="2499" spc="49" dirty="0">
                <a:solidFill>
                  <a:srgbClr val="212423"/>
                </a:solidFill>
                <a:latin typeface="Montserrat Heavy"/>
              </a:rPr>
              <a:t>, es un </a:t>
            </a:r>
            <a:r>
              <a:rPr lang="en-US" sz="2499" spc="49" dirty="0" err="1">
                <a:solidFill>
                  <a:srgbClr val="212423"/>
                </a:solidFill>
                <a:latin typeface="Montserrat Heavy"/>
              </a:rPr>
              <a:t>diseño</a:t>
            </a:r>
            <a:r>
              <a:rPr lang="en-US" sz="2499" spc="49" dirty="0">
                <a:solidFill>
                  <a:srgbClr val="212423"/>
                </a:solidFill>
                <a:latin typeface="Montserrat Heavy"/>
              </a:rPr>
              <a:t> de un </a:t>
            </a:r>
            <a:r>
              <a:rPr lang="en-US" sz="2499" spc="49" dirty="0" err="1">
                <a:solidFill>
                  <a:srgbClr val="212423"/>
                </a:solidFill>
                <a:latin typeface="Montserrat Heavy"/>
              </a:rPr>
              <a:t>perfil</a:t>
            </a:r>
            <a:r>
              <a:rPr lang="en-US" sz="2499" spc="49" dirty="0">
                <a:solidFill>
                  <a:srgbClr val="212423"/>
                </a:solidFill>
                <a:latin typeface="Montserrat Heavy"/>
              </a:rPr>
              <a:t> de red social bien </a:t>
            </a:r>
            <a:r>
              <a:rPr lang="en-US" sz="2499" spc="49" dirty="0" err="1">
                <a:solidFill>
                  <a:srgbClr val="212423"/>
                </a:solidFill>
                <a:latin typeface="Montserrat Heavy"/>
              </a:rPr>
              <a:t>pensado</a:t>
            </a:r>
            <a:r>
              <a:rPr lang="en-US" sz="2499" spc="49" dirty="0">
                <a:solidFill>
                  <a:srgbClr val="212423"/>
                </a:solidFill>
                <a:latin typeface="Montserrat Heavy"/>
              </a:rPr>
              <a:t>, con un </a:t>
            </a:r>
            <a:r>
              <a:rPr lang="en-US" sz="2499" spc="49" dirty="0" err="1">
                <a:solidFill>
                  <a:srgbClr val="212423"/>
                </a:solidFill>
                <a:latin typeface="Montserrat Heavy"/>
              </a:rPr>
              <a:t>estilo</a:t>
            </a:r>
            <a:r>
              <a:rPr lang="en-US" sz="2499" spc="49" dirty="0">
                <a:solidFill>
                  <a:srgbClr val="212423"/>
                </a:solidFill>
                <a:latin typeface="Montserrat Heavy"/>
              </a:rPr>
              <a:t> de </a:t>
            </a:r>
            <a:r>
              <a:rPr lang="en-US" sz="2499" spc="49" dirty="0" err="1">
                <a:solidFill>
                  <a:srgbClr val="212423"/>
                </a:solidFill>
                <a:latin typeface="Montserrat Heavy"/>
              </a:rPr>
              <a:t>presentación</a:t>
            </a:r>
            <a:r>
              <a:rPr lang="en-US" sz="2499" spc="49" dirty="0">
                <a:solidFill>
                  <a:srgbClr val="212423"/>
                </a:solidFill>
                <a:latin typeface="Montserrat Heavy"/>
              </a:rPr>
              <a:t> y la </a:t>
            </a:r>
            <a:r>
              <a:rPr lang="en-US" sz="2499" spc="49" dirty="0" err="1">
                <a:solidFill>
                  <a:srgbClr val="212423"/>
                </a:solidFill>
                <a:latin typeface="Montserrat Heavy"/>
              </a:rPr>
              <a:t>estrategia</a:t>
            </a:r>
            <a:r>
              <a:rPr lang="en-US" sz="2499" spc="49" dirty="0">
                <a:solidFill>
                  <a:srgbClr val="212423"/>
                </a:solidFill>
                <a:latin typeface="Montserrat Heavy"/>
              </a:rPr>
              <a:t> general de marketing.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7527747" y="-1825476"/>
            <a:ext cx="16230600" cy="162306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770136" y="-905181"/>
            <a:ext cx="13945267" cy="139452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0322" r="-23010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476242" y="8852422"/>
            <a:ext cx="1783058" cy="2950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2370007"/>
            <a:ext cx="6499047" cy="267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1"/>
              </a:lnSpc>
            </a:pPr>
            <a:r>
              <a:rPr lang="en-US" sz="10542" spc="-622">
                <a:solidFill>
                  <a:srgbClr val="263F6B"/>
                </a:solidFill>
                <a:latin typeface="Montserrat Extra-Bold Italics"/>
              </a:rPr>
              <a:t>SITIO WEB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176549"/>
            <a:ext cx="5994156" cy="344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>
              <a:lnSpc>
                <a:spcPts val="5451"/>
              </a:lnSpc>
              <a:buFont typeface="Arial"/>
              <a:buChar char="•"/>
            </a:pP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Confianza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.</a:t>
            </a:r>
          </a:p>
          <a:p>
            <a:pPr marL="626107" lvl="1" indent="-313054">
              <a:lnSpc>
                <a:spcPts val="5451"/>
              </a:lnSpc>
              <a:buFont typeface="Arial"/>
              <a:buChar char="•"/>
            </a:pP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Destacar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sobre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los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demás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.</a:t>
            </a:r>
          </a:p>
          <a:p>
            <a:pPr marL="626107" lvl="1" indent="-313054" algn="just">
              <a:lnSpc>
                <a:spcPts val="5451"/>
              </a:lnSpc>
              <a:buFont typeface="Arial"/>
              <a:buChar char="•"/>
            </a:pP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Mejora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la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experiencia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del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usuario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.</a:t>
            </a:r>
          </a:p>
          <a:p>
            <a:pPr marL="626107" lvl="1" indent="-313054" algn="just">
              <a:lnSpc>
                <a:spcPts val="5451"/>
              </a:lnSpc>
              <a:buFont typeface="Arial"/>
              <a:buChar char="•"/>
            </a:pP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Diseños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coherentes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y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consistentes</a:t>
            </a:r>
            <a:endParaRPr lang="en-US" sz="2899" spc="57" dirty="0">
              <a:solidFill>
                <a:srgbClr val="212423"/>
              </a:solidFill>
              <a:latin typeface="Montserrat Heavy"/>
            </a:endParaRPr>
          </a:p>
          <a:p>
            <a:pPr>
              <a:lnSpc>
                <a:spcPts val="5451"/>
              </a:lnSpc>
            </a:pPr>
            <a:endParaRPr lang="en-US" sz="2899" spc="57" dirty="0">
              <a:solidFill>
                <a:srgbClr val="212423"/>
              </a:solidFill>
              <a:latin typeface="Montserrat Heav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7527747" y="-1825476"/>
            <a:ext cx="16230600" cy="162306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770136" y="-905181"/>
            <a:ext cx="13945267" cy="139452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r="-16666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476242" y="8852422"/>
            <a:ext cx="1783058" cy="2950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3291316"/>
            <a:ext cx="6499047" cy="1368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1"/>
              </a:lnSpc>
            </a:pPr>
            <a:r>
              <a:rPr lang="en-US" sz="10542" spc="-622">
                <a:solidFill>
                  <a:srgbClr val="263F6B"/>
                </a:solidFill>
                <a:latin typeface="Montserrat Extra-Bold Italics"/>
              </a:rPr>
              <a:t>ADIDAS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0439" y="4690885"/>
            <a:ext cx="6581221" cy="405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>
              <a:lnSpc>
                <a:spcPts val="6524"/>
              </a:lnSpc>
              <a:buFont typeface="Arial"/>
              <a:buChar char="•"/>
            </a:pP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Diseño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moderno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y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atractivo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.</a:t>
            </a:r>
          </a:p>
          <a:p>
            <a:pPr marL="626107" lvl="1" indent="-313054">
              <a:lnSpc>
                <a:spcPts val="6524"/>
              </a:lnSpc>
              <a:buFont typeface="Arial"/>
              <a:buChar char="•"/>
            </a:pP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Imágenes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de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alta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calidad</a:t>
            </a:r>
            <a:endParaRPr lang="en-US" sz="2899" spc="57" dirty="0">
              <a:solidFill>
                <a:srgbClr val="212423"/>
              </a:solidFill>
              <a:latin typeface="Montserrat Heavy"/>
            </a:endParaRPr>
          </a:p>
          <a:p>
            <a:pPr marL="626107" lvl="1" indent="-313054">
              <a:lnSpc>
                <a:spcPts val="6524"/>
              </a:lnSpc>
              <a:buFont typeface="Arial"/>
              <a:buChar char="•"/>
            </a:pP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Navegación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intuitiva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que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permite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a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los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usuarios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explorar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los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productos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 de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manera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fácil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y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eficiente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7527747" y="-1825476"/>
            <a:ext cx="16230600" cy="162306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770136" y="-905181"/>
            <a:ext cx="13945267" cy="139452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942" r="-18898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476242" y="8852422"/>
            <a:ext cx="1783058" cy="2950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3291316"/>
            <a:ext cx="6499047" cy="1368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1"/>
              </a:lnSpc>
            </a:pPr>
            <a:r>
              <a:rPr lang="en-US" sz="10542" spc="-622">
                <a:solidFill>
                  <a:srgbClr val="263F6B"/>
                </a:solidFill>
                <a:latin typeface="Montserrat Extra-Bold Italics"/>
              </a:rPr>
              <a:t>AMAZON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2965" y="5193554"/>
            <a:ext cx="6395402" cy="2390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24"/>
              </a:lnSpc>
            </a:pP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Su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diseño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es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limpio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,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fácil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de usar y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cuenta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con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una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gran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variedad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de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productos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 para </a:t>
            </a:r>
            <a:r>
              <a:rPr lang="en-US" sz="2899" spc="57" dirty="0" err="1">
                <a:solidFill>
                  <a:srgbClr val="212423"/>
                </a:solidFill>
                <a:latin typeface="Montserrat Heavy"/>
              </a:rPr>
              <a:t>elegir</a:t>
            </a:r>
            <a:r>
              <a:rPr lang="en-US" sz="2899" spc="57" dirty="0">
                <a:solidFill>
                  <a:srgbClr val="212423"/>
                </a:solidFill>
                <a:latin typeface="Montserrat Heavy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8526297" y="853440"/>
            <a:ext cx="8350895" cy="8404860"/>
            <a:chOff x="0" y="0"/>
            <a:chExt cx="11134527" cy="11206480"/>
          </a:xfrm>
        </p:grpSpPr>
        <p:sp>
          <p:nvSpPr>
            <p:cNvPr id="4" name="TextBox 4"/>
            <p:cNvSpPr txBox="1"/>
            <p:nvPr/>
          </p:nvSpPr>
          <p:spPr>
            <a:xfrm>
              <a:off x="1164550" y="10690860"/>
              <a:ext cx="1217612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Item 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231317" y="10690860"/>
              <a:ext cx="1301750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Item 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340945" y="10690860"/>
              <a:ext cx="1300162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Item 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430036" y="10690860"/>
              <a:ext cx="1339652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Item 4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558218" y="10690860"/>
              <a:ext cx="1300956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Item 5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847527" y="238760"/>
              <a:ext cx="10287000" cy="10287000"/>
              <a:chOff x="0" y="0"/>
              <a:chExt cx="10287000" cy="10287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8695" y="-38100"/>
              <a:ext cx="605631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50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19300"/>
              <a:ext cx="644327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40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9489" y="4076700"/>
              <a:ext cx="604838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30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7703" y="6134100"/>
              <a:ext cx="606623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20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1841" y="8191500"/>
              <a:ext cx="522486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10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68684" y="10248900"/>
              <a:ext cx="375642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0 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47527" y="238760"/>
              <a:ext cx="10287000" cy="10287000"/>
              <a:chOff x="0" y="0"/>
              <a:chExt cx="10287000" cy="10287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1732" y="8216863"/>
                <a:ext cx="1855125" cy="2070137"/>
              </a:xfrm>
              <a:custGeom>
                <a:avLst/>
                <a:gdLst/>
                <a:ahLst/>
                <a:cxnLst/>
                <a:rect l="l" t="t" r="r" b="b"/>
                <a:pathLst>
                  <a:path w="1855125" h="2070137">
                    <a:moveTo>
                      <a:pt x="1732" y="2070137"/>
                    </a:moveTo>
                    <a:lnTo>
                      <a:pt x="1732" y="154520"/>
                    </a:lnTo>
                    <a:cubicBezTo>
                      <a:pt x="0" y="114144"/>
                      <a:pt x="14838" y="74814"/>
                      <a:pt x="42809" y="45644"/>
                    </a:cubicBezTo>
                    <a:cubicBezTo>
                      <a:pt x="70779" y="16476"/>
                      <a:pt x="109452" y="0"/>
                      <a:pt x="149865" y="37"/>
                    </a:cubicBezTo>
                    <a:lnTo>
                      <a:pt x="1705259" y="37"/>
                    </a:lnTo>
                    <a:cubicBezTo>
                      <a:pt x="1745672" y="0"/>
                      <a:pt x="1784345" y="16476"/>
                      <a:pt x="1812315" y="45644"/>
                    </a:cubicBezTo>
                    <a:cubicBezTo>
                      <a:pt x="1840286" y="74814"/>
                      <a:pt x="1855124" y="114144"/>
                      <a:pt x="1853392" y="154520"/>
                    </a:cubicBezTo>
                    <a:lnTo>
                      <a:pt x="1853392" y="2070137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2108835" y="6165850"/>
                <a:ext cx="1851660" cy="41211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121150">
                    <a:moveTo>
                      <a:pt x="0" y="41211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412115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4217670" y="4108450"/>
                <a:ext cx="1851660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178550">
                    <a:moveTo>
                      <a:pt x="0" y="61785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7855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6326505" y="2051050"/>
                <a:ext cx="1851660" cy="82359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235950">
                    <a:moveTo>
                      <a:pt x="0" y="823595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823595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8435340" y="-6350"/>
                <a:ext cx="1851660" cy="102933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293350">
                    <a:moveTo>
                      <a:pt x="0" y="102933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1029335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9251950"/>
                <a:ext cx="1851660" cy="10350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3505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035050"/>
                    </a:lnTo>
                    <a:lnTo>
                      <a:pt x="0" y="103505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2108835" y="6990080"/>
                <a:ext cx="1851660" cy="329692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29692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296920"/>
                    </a:lnTo>
                    <a:lnTo>
                      <a:pt x="0" y="329692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4217670" y="5138208"/>
                <a:ext cx="1851660" cy="5148792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5148792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48792"/>
                    </a:lnTo>
                    <a:lnTo>
                      <a:pt x="0" y="5148792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6326505" y="3698240"/>
                <a:ext cx="1851660" cy="65887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5887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588760"/>
                    </a:lnTo>
                    <a:lnTo>
                      <a:pt x="0" y="658876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8435340" y="1640586"/>
                <a:ext cx="1851660" cy="864641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646414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646414"/>
                    </a:lnTo>
                    <a:lnTo>
                      <a:pt x="0" y="8646414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10287000"/>
                <a:ext cx="18516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2108835" y="8638540"/>
                <a:ext cx="1851660" cy="16484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6484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648460"/>
                    </a:lnTo>
                    <a:lnTo>
                      <a:pt x="0" y="164846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4217670" y="7197725"/>
                <a:ext cx="1851660" cy="3089275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089275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89275"/>
                    </a:lnTo>
                    <a:lnTo>
                      <a:pt x="0" y="308927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6326505" y="6580822"/>
                <a:ext cx="1851660" cy="3706178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706178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706178"/>
                    </a:lnTo>
                    <a:lnTo>
                      <a:pt x="0" y="370617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8435340" y="5757926"/>
                <a:ext cx="1851660" cy="452907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529074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529074"/>
                    </a:lnTo>
                    <a:lnTo>
                      <a:pt x="0" y="452907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id="38" name="AutoShape 38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39" name="AutoShape 39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52893" y="7316416"/>
            <a:ext cx="2556816" cy="2575547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730039" y="1733723"/>
            <a:ext cx="2556816" cy="2575547"/>
          </a:xfrm>
          <a:prstGeom prst="rect">
            <a:avLst/>
          </a:prstGeom>
        </p:spPr>
      </p:pic>
      <p:sp>
        <p:nvSpPr>
          <p:cNvPr id="43" name="AutoShape 43"/>
          <p:cNvSpPr/>
          <p:nvPr/>
        </p:nvSpPr>
        <p:spPr>
          <a:xfrm>
            <a:off x="1827653" y="2945296"/>
            <a:ext cx="1386321" cy="0"/>
          </a:xfrm>
          <a:prstGeom prst="line">
            <a:avLst/>
          </a:prstGeom>
          <a:ln w="76200" cap="flat">
            <a:solidFill>
              <a:srgbClr val="263F6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TextBox 44"/>
          <p:cNvSpPr txBox="1"/>
          <p:nvPr/>
        </p:nvSpPr>
        <p:spPr>
          <a:xfrm>
            <a:off x="1827653" y="4269688"/>
            <a:ext cx="5679993" cy="19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4"/>
              </a:lnSpc>
            </a:pPr>
            <a:r>
              <a:rPr lang="en-US" sz="7464" spc="-440">
                <a:solidFill>
                  <a:srgbClr val="263F6B"/>
                </a:solidFill>
                <a:latin typeface="Montserrat Extra-Bold Italics"/>
              </a:rPr>
              <a:t>METRICAS Y ANALISIS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02621" y="1147146"/>
            <a:ext cx="10082757" cy="1323803"/>
            <a:chOff x="0" y="0"/>
            <a:chExt cx="13443676" cy="1765070"/>
          </a:xfrm>
        </p:grpSpPr>
        <p:sp>
          <p:nvSpPr>
            <p:cNvPr id="3" name="TextBox 3"/>
            <p:cNvSpPr txBox="1"/>
            <p:nvPr/>
          </p:nvSpPr>
          <p:spPr>
            <a:xfrm>
              <a:off x="0" y="-54335"/>
              <a:ext cx="13443676" cy="993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111"/>
                </a:lnSpc>
                <a:spcBef>
                  <a:spcPct val="0"/>
                </a:spcBef>
              </a:pPr>
              <a:r>
                <a:rPr lang="en-US" sz="4665" spc="139">
                  <a:solidFill>
                    <a:srgbClr val="191919"/>
                  </a:solidFill>
                  <a:latin typeface="Montserrat Bold"/>
                </a:rPr>
                <a:t>¿Como medir el exito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35431"/>
              <a:ext cx="13443676" cy="733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9"/>
                </a:lnSpc>
              </a:pPr>
              <a:r>
                <a:rPr lang="en-US" sz="3349" spc="167">
                  <a:solidFill>
                    <a:srgbClr val="191919"/>
                  </a:solidFill>
                  <a:latin typeface="Montserrat"/>
                </a:rPr>
                <a:t>del branding online?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9144000" y="3080548"/>
            <a:ext cx="9144000" cy="3287249"/>
          </a:xfrm>
          <a:prstGeom prst="rect">
            <a:avLst/>
          </a:prstGeom>
          <a:solidFill>
            <a:srgbClr val="3EDAD8"/>
          </a:solidFill>
        </p:spPr>
      </p:sp>
      <p:grpSp>
        <p:nvGrpSpPr>
          <p:cNvPr id="6" name="Group 6"/>
          <p:cNvGrpSpPr/>
          <p:nvPr/>
        </p:nvGrpSpPr>
        <p:grpSpPr>
          <a:xfrm>
            <a:off x="10538214" y="3954548"/>
            <a:ext cx="783092" cy="1539250"/>
            <a:chOff x="0" y="0"/>
            <a:chExt cx="1044123" cy="205233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1044123" cy="2052334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135672" y="213452"/>
              <a:ext cx="772779" cy="1577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3EDAD8"/>
                  </a:solidFill>
                  <a:latin typeface="Aileron Heavy"/>
                </a:rPr>
                <a:t>02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2189380" y="6367798"/>
            <a:ext cx="6098620" cy="3287249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10" name="AutoShape 10"/>
          <p:cNvSpPr/>
          <p:nvPr/>
        </p:nvSpPr>
        <p:spPr>
          <a:xfrm>
            <a:off x="0" y="3080548"/>
            <a:ext cx="9144000" cy="3287249"/>
          </a:xfrm>
          <a:prstGeom prst="rect">
            <a:avLst/>
          </a:prstGeom>
          <a:solidFill>
            <a:srgbClr val="86EAE9"/>
          </a:solidFill>
        </p:spPr>
      </p:sp>
      <p:grpSp>
        <p:nvGrpSpPr>
          <p:cNvPr id="11" name="Group 11"/>
          <p:cNvGrpSpPr/>
          <p:nvPr/>
        </p:nvGrpSpPr>
        <p:grpSpPr>
          <a:xfrm>
            <a:off x="637154" y="3954548"/>
            <a:ext cx="783092" cy="1539250"/>
            <a:chOff x="0" y="0"/>
            <a:chExt cx="1044123" cy="205233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1044123" cy="2052334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35672" y="213452"/>
              <a:ext cx="772779" cy="1577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86EAE9"/>
                  </a:solidFill>
                  <a:latin typeface="Aileron Heavy"/>
                </a:rPr>
                <a:t>01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0" y="6367798"/>
            <a:ext cx="6098620" cy="3287249"/>
          </a:xfrm>
          <a:prstGeom prst="rect">
            <a:avLst/>
          </a:prstGeom>
          <a:solidFill>
            <a:srgbClr val="37C9EF"/>
          </a:solidFill>
        </p:spPr>
      </p:sp>
      <p:grpSp>
        <p:nvGrpSpPr>
          <p:cNvPr id="15" name="Group 15"/>
          <p:cNvGrpSpPr/>
          <p:nvPr/>
        </p:nvGrpSpPr>
        <p:grpSpPr>
          <a:xfrm>
            <a:off x="814884" y="7241797"/>
            <a:ext cx="783092" cy="1539250"/>
            <a:chOff x="0" y="0"/>
            <a:chExt cx="1044123" cy="2052334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1044123" cy="2052334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135672" y="213452"/>
              <a:ext cx="772779" cy="1577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37C9EF"/>
                  </a:solidFill>
                  <a:latin typeface="Aileron Heavy"/>
                </a:rPr>
                <a:t>03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6094690" y="6367798"/>
            <a:ext cx="6098620" cy="3287249"/>
          </a:xfrm>
          <a:prstGeom prst="rect">
            <a:avLst/>
          </a:prstGeom>
          <a:solidFill>
            <a:srgbClr val="2C92D5"/>
          </a:solidFill>
        </p:spPr>
      </p:sp>
      <p:grpSp>
        <p:nvGrpSpPr>
          <p:cNvPr id="19" name="Group 19"/>
          <p:cNvGrpSpPr/>
          <p:nvPr/>
        </p:nvGrpSpPr>
        <p:grpSpPr>
          <a:xfrm>
            <a:off x="1662851" y="3819286"/>
            <a:ext cx="2909149" cy="1816443"/>
            <a:chOff x="0" y="0"/>
            <a:chExt cx="3878865" cy="242192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716313"/>
              <a:ext cx="3878865" cy="1701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7"/>
                </a:lnSpc>
              </a:pPr>
              <a:r>
                <a:rPr lang="en-US" sz="2324" spc="116">
                  <a:solidFill>
                    <a:srgbClr val="FFFFFF"/>
                  </a:solidFill>
                  <a:latin typeface="Aileron Regular"/>
                </a:rPr>
                <a:t>para obtener información de gran utilidad.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3126"/>
              <a:ext cx="3878865" cy="54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4"/>
                </a:lnSpc>
                <a:spcBef>
                  <a:spcPct val="0"/>
                </a:spcBef>
              </a:pPr>
              <a:r>
                <a:rPr lang="en-US" sz="2600" spc="101">
                  <a:solidFill>
                    <a:srgbClr val="FFFFFF"/>
                  </a:solidFill>
                  <a:latin typeface="Aileron Regular Bold"/>
                </a:rPr>
                <a:t>ENCUESTAS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855049" y="4031693"/>
            <a:ext cx="6002733" cy="1384960"/>
            <a:chOff x="0" y="0"/>
            <a:chExt cx="8003644" cy="1846614"/>
          </a:xfrm>
        </p:grpSpPr>
        <p:sp>
          <p:nvSpPr>
            <p:cNvPr id="23" name="TextBox 23"/>
            <p:cNvSpPr txBox="1"/>
            <p:nvPr/>
          </p:nvSpPr>
          <p:spPr>
            <a:xfrm>
              <a:off x="0" y="743618"/>
              <a:ext cx="8003644" cy="10712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37"/>
                </a:lnSpc>
              </a:pPr>
              <a:r>
                <a:rPr lang="en-US" sz="2224" spc="111">
                  <a:solidFill>
                    <a:srgbClr val="FFFFFF"/>
                  </a:solidFill>
                  <a:latin typeface="Aileron Regular"/>
                </a:rPr>
                <a:t>el tráfico de tu web, esto te puede ayudar a conocer la conciencia de tu marca.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3126"/>
              <a:ext cx="8003644" cy="54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4"/>
                </a:lnSpc>
                <a:spcBef>
                  <a:spcPct val="0"/>
                </a:spcBef>
              </a:pPr>
              <a:r>
                <a:rPr lang="en-US" sz="2600" spc="101">
                  <a:solidFill>
                    <a:srgbClr val="FFFFFF"/>
                  </a:solidFill>
                  <a:latin typeface="Aileron Regular Bold"/>
                </a:rPr>
                <a:t>INSPECCIONAR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222658" y="7200356"/>
            <a:ext cx="3495252" cy="1622132"/>
            <a:chOff x="0" y="0"/>
            <a:chExt cx="4660335" cy="216284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692818"/>
              <a:ext cx="4660335" cy="1489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>
                <a:lnSpc>
                  <a:spcPts val="3000"/>
                </a:lnSpc>
                <a:buFont typeface="Arial"/>
                <a:buChar char="•"/>
              </a:pPr>
              <a:r>
                <a:rPr lang="en-US" sz="2000" spc="100">
                  <a:solidFill>
                    <a:srgbClr val="FFFFFF"/>
                  </a:solidFill>
                  <a:latin typeface="Aileron Regular"/>
                </a:rPr>
                <a:t> Google Ads, </a:t>
              </a:r>
            </a:p>
            <a:p>
              <a:pPr marL="431801" lvl="1" indent="-215900">
                <a:lnSpc>
                  <a:spcPts val="3000"/>
                </a:lnSpc>
                <a:buFont typeface="Arial"/>
                <a:buChar char="•"/>
              </a:pPr>
              <a:r>
                <a:rPr lang="en-US" sz="2000" spc="100">
                  <a:solidFill>
                    <a:srgbClr val="FFFFFF"/>
                  </a:solidFill>
                  <a:latin typeface="Aileron Regular"/>
                </a:rPr>
                <a:t>Keyword Planner</a:t>
              </a:r>
            </a:p>
            <a:p>
              <a:pPr marL="431800" lvl="1" indent="-215900">
                <a:lnSpc>
                  <a:spcPts val="3000"/>
                </a:lnSpc>
                <a:buFont typeface="Arial"/>
                <a:buChar char="•"/>
              </a:pPr>
              <a:r>
                <a:rPr lang="en-US" sz="2000" spc="100">
                  <a:solidFill>
                    <a:srgbClr val="FFFFFF"/>
                  </a:solidFill>
                  <a:latin typeface="Aileron Regular"/>
                </a:rPr>
                <a:t> Google Trends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3126"/>
              <a:ext cx="4660335" cy="54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4"/>
                </a:lnSpc>
                <a:spcBef>
                  <a:spcPct val="0"/>
                </a:spcBef>
              </a:pPr>
              <a:r>
                <a:rPr lang="en-US" sz="2600" spc="101">
                  <a:solidFill>
                    <a:srgbClr val="FFFFFF"/>
                  </a:solidFill>
                  <a:latin typeface="Aileron Regular Bold"/>
                </a:rPr>
                <a:t>COMPROBAR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017922" y="6981281"/>
            <a:ext cx="3998530" cy="2060282"/>
            <a:chOff x="0" y="0"/>
            <a:chExt cx="5331373" cy="2747043"/>
          </a:xfrm>
        </p:grpSpPr>
        <p:sp>
          <p:nvSpPr>
            <p:cNvPr id="29" name="TextBox 29"/>
            <p:cNvSpPr txBox="1"/>
            <p:nvPr/>
          </p:nvSpPr>
          <p:spPr>
            <a:xfrm>
              <a:off x="0" y="878238"/>
              <a:ext cx="5331373" cy="1702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50"/>
                </a:lnSpc>
              </a:pPr>
              <a:r>
                <a:rPr lang="en-US" sz="2300" spc="114">
                  <a:solidFill>
                    <a:srgbClr val="FFFFFF"/>
                  </a:solidFill>
                  <a:latin typeface="Aileron Regular"/>
                </a:rPr>
                <a:t> En las conversaciones, viendo así donde ha tenido un mayor impacto.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3126"/>
              <a:ext cx="5331373" cy="54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4"/>
                </a:lnSpc>
                <a:spcBef>
                  <a:spcPct val="0"/>
                </a:spcBef>
              </a:pPr>
              <a:r>
                <a:rPr lang="en-US" sz="2600" spc="101">
                  <a:solidFill>
                    <a:srgbClr val="FFFFFF"/>
                  </a:solidFill>
                  <a:latin typeface="Aileron Regular Bold"/>
                </a:rPr>
                <a:t>SEGUIMIENTO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994590" y="7241797"/>
            <a:ext cx="783092" cy="1539250"/>
            <a:chOff x="0" y="0"/>
            <a:chExt cx="1044123" cy="2052334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1044123" cy="2052334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135672" y="213452"/>
              <a:ext cx="772779" cy="1577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2C92D5"/>
                  </a:solidFill>
                  <a:latin typeface="Aileron Heavy"/>
                </a:rPr>
                <a:t>04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412038" y="7309893"/>
            <a:ext cx="3676071" cy="1403058"/>
            <a:chOff x="0" y="0"/>
            <a:chExt cx="4901428" cy="1870744"/>
          </a:xfrm>
        </p:grpSpPr>
        <p:sp>
          <p:nvSpPr>
            <p:cNvPr id="35" name="TextBox 35"/>
            <p:cNvSpPr txBox="1"/>
            <p:nvPr/>
          </p:nvSpPr>
          <p:spPr>
            <a:xfrm>
              <a:off x="0" y="723933"/>
              <a:ext cx="4901428" cy="1125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4"/>
                </a:lnSpc>
              </a:pPr>
              <a:r>
                <a:rPr lang="en-US" sz="2349" spc="117">
                  <a:solidFill>
                    <a:srgbClr val="FFFFFF"/>
                  </a:solidFill>
                  <a:latin typeface="Aileron Regular"/>
                </a:rPr>
                <a:t>la interacción social de la marca.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3126"/>
              <a:ext cx="4901428" cy="547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4"/>
                </a:lnSpc>
                <a:spcBef>
                  <a:spcPct val="0"/>
                </a:spcBef>
              </a:pPr>
              <a:r>
                <a:rPr lang="en-US" sz="2600" spc="101">
                  <a:solidFill>
                    <a:srgbClr val="FFFFFF"/>
                  </a:solidFill>
                  <a:latin typeface="Aileron Regular Bold"/>
                </a:rPr>
                <a:t>ANALIZAR</a:t>
              </a:r>
              <a:r>
                <a:rPr lang="en-US" sz="2600" u="none" spc="101">
                  <a:solidFill>
                    <a:srgbClr val="FFFFFF"/>
                  </a:solidFill>
                  <a:latin typeface="Aileron Regular Bold"/>
                </a:rPr>
                <a:t>: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112319" y="7241797"/>
            <a:ext cx="783092" cy="1539250"/>
            <a:chOff x="0" y="0"/>
            <a:chExt cx="1044123" cy="2052334"/>
          </a:xfrm>
        </p:grpSpPr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1044123" cy="2052334"/>
            </a:xfrm>
            <a:prstGeom prst="rect">
              <a:avLst/>
            </a:prstGeom>
          </p:spPr>
        </p:pic>
        <p:sp>
          <p:nvSpPr>
            <p:cNvPr id="39" name="TextBox 39"/>
            <p:cNvSpPr txBox="1"/>
            <p:nvPr/>
          </p:nvSpPr>
          <p:spPr>
            <a:xfrm>
              <a:off x="135672" y="213452"/>
              <a:ext cx="772779" cy="1577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13538A"/>
                  </a:solidFill>
                  <a:latin typeface="Aileron Heavy"/>
                </a:rPr>
                <a:t>05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 rot="-8100000">
            <a:off x="8894728" y="4475208"/>
            <a:ext cx="498728" cy="497930"/>
            <a:chOff x="0" y="0"/>
            <a:chExt cx="6350000" cy="633984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42" name="Group 42"/>
          <p:cNvGrpSpPr/>
          <p:nvPr/>
        </p:nvGrpSpPr>
        <p:grpSpPr>
          <a:xfrm rot="-8100000">
            <a:off x="5820918" y="7762457"/>
            <a:ext cx="498728" cy="497930"/>
            <a:chOff x="0" y="0"/>
            <a:chExt cx="6350000" cy="633984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44" name="Group 44"/>
          <p:cNvGrpSpPr/>
          <p:nvPr/>
        </p:nvGrpSpPr>
        <p:grpSpPr>
          <a:xfrm rot="-8100000">
            <a:off x="11915607" y="7762457"/>
            <a:ext cx="498728" cy="497930"/>
            <a:chOff x="0" y="0"/>
            <a:chExt cx="6350000" cy="633984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810727" y="3117876"/>
            <a:ext cx="5150819" cy="32192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4137" y="698454"/>
            <a:ext cx="2556816" cy="25755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79461" y="9578419"/>
            <a:ext cx="2556816" cy="2575547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303495" y="5431350"/>
            <a:ext cx="631624" cy="63162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359267" y="6411977"/>
            <a:ext cx="698484" cy="71076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307387" y="4330067"/>
            <a:ext cx="662375" cy="62677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28700" y="2926758"/>
            <a:ext cx="7727311" cy="3919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98"/>
              </a:lnSpc>
            </a:pPr>
            <a:r>
              <a:rPr lang="en-US" sz="16194" spc="-955">
                <a:solidFill>
                  <a:srgbClr val="FFFFFF"/>
                </a:solidFill>
                <a:latin typeface="Montserrat Extra-Bold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03495" y="3040438"/>
            <a:ext cx="210766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90"/>
              </a:lnSpc>
            </a:pPr>
            <a:r>
              <a:rPr lang="en-US" sz="2700">
                <a:solidFill>
                  <a:srgbClr val="FFFFFF"/>
                </a:solidFill>
                <a:latin typeface="Montserrat Extra-Bold Italics"/>
              </a:rPr>
              <a:t>OFFICE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19617" y="5313774"/>
            <a:ext cx="281579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+123-456-7890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19617" y="6333969"/>
            <a:ext cx="493968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www.macintosh.com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49683" y="4210066"/>
            <a:ext cx="493968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123 Anywhere , Macintosh, Inc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1028700" y="3669649"/>
            <a:ext cx="15339071" cy="6617351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39230" y="-203728"/>
            <a:ext cx="8944351" cy="10694456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2"/>
              <a:stretch>
                <a:fillRect l="-4295" r="-76137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805325" y="-128588"/>
            <a:ext cx="10246717" cy="10512545"/>
            <a:chOff x="0" y="0"/>
            <a:chExt cx="1250680" cy="1283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0680" cy="1283126"/>
            </a:xfrm>
            <a:custGeom>
              <a:avLst/>
              <a:gdLst/>
              <a:ahLst/>
              <a:cxnLst/>
              <a:rect l="l" t="t" r="r" b="b"/>
              <a:pathLst>
                <a:path w="1250680" h="1283126">
                  <a:moveTo>
                    <a:pt x="203200" y="0"/>
                  </a:moveTo>
                  <a:lnTo>
                    <a:pt x="1250680" y="0"/>
                  </a:lnTo>
                  <a:lnTo>
                    <a:pt x="1047480" y="1283126"/>
                  </a:lnTo>
                  <a:lnTo>
                    <a:pt x="0" y="12831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63F6B">
                <a:alpha val="3098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200150"/>
            <a:ext cx="7304095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Extra-Bold Italics"/>
              </a:rPr>
              <a:t> CONTENIDO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996" y="3991780"/>
            <a:ext cx="7555674" cy="555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Introducción (Importancia, Objetivos)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Definiciones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Ejemplos de éxito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Identidad de Marca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Diseño de sitio web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Redes sociales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Contenido relevante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Metricas y Analisis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/>
          <p:nvPr/>
        </p:nvGrpSpPr>
        <p:grpSpPr>
          <a:xfrm>
            <a:off x="-2512615" y="1681677"/>
            <a:ext cx="8253464" cy="1309890"/>
            <a:chOff x="0" y="0"/>
            <a:chExt cx="4161103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547151" y="1681677"/>
            <a:ext cx="8253464" cy="1309890"/>
            <a:chOff x="0" y="0"/>
            <a:chExt cx="4161103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4065035"/>
            <a:ext cx="6974248" cy="550733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740849" y="768827"/>
            <a:ext cx="6748570" cy="4135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Extra-Bold Ultra-Bold"/>
              </a:rPr>
              <a:t>¿QUÉ ES EL BRANDING ONLINE?</a:t>
            </a:r>
          </a:p>
          <a:p>
            <a:pPr algn="ctr">
              <a:lnSpc>
                <a:spcPts val="8071"/>
              </a:lnSpc>
            </a:pPr>
            <a:endParaRPr lang="en-US" sz="8236" spc="-485">
              <a:solidFill>
                <a:srgbClr val="263F6B"/>
              </a:solidFill>
              <a:latin typeface="Montserrat Extra-Bold Ultra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681432" y="5819816"/>
            <a:ext cx="8747289" cy="151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spc="57">
                <a:solidFill>
                  <a:srgbClr val="212423"/>
                </a:solidFill>
                <a:latin typeface="Montserrat Medium"/>
              </a:rPr>
              <a:t>Es una técnica de gestión de marca utilizada para desarrollar una marca en medios digitales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082240" y="1628876"/>
            <a:ext cx="4626722" cy="1810294"/>
            <a:chOff x="0" y="0"/>
            <a:chExt cx="1687841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3848" y="5036724"/>
            <a:ext cx="4626722" cy="1810294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68505" y="1548146"/>
            <a:ext cx="6977156" cy="69771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6025549">
            <a:off x="1997644" y="3560163"/>
            <a:ext cx="1675183" cy="83131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57781" flipH="1" flipV="1">
            <a:off x="6506665" y="1629386"/>
            <a:ext cx="3197456" cy="158673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3478671" y="7719508"/>
            <a:ext cx="4626722" cy="1810294"/>
            <a:chOff x="0" y="0"/>
            <a:chExt cx="1687841" cy="66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7779968" flipH="1" flipV="1">
            <a:off x="1813962" y="7268954"/>
            <a:ext cx="1675183" cy="831310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144000" y="1553819"/>
            <a:ext cx="6965838" cy="6965810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6666" r="-16666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9144000" y="1677686"/>
            <a:ext cx="6847616" cy="684761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63F6B">
                <a:alpha val="80784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600125" y="3543944"/>
            <a:ext cx="5935366" cy="3478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5"/>
              </a:lnSpc>
            </a:pPr>
            <a:r>
              <a:rPr lang="en-US" sz="5536" spc="-326">
                <a:solidFill>
                  <a:srgbClr val="FFFFFF"/>
                </a:solidFill>
                <a:latin typeface="Montserrat Extra-Bold Italics"/>
              </a:rPr>
              <a:t>¿POR QUÉ EL BRANDING ONLINE ES TAN IMPORTANTE?</a:t>
            </a:r>
          </a:p>
          <a:p>
            <a:pPr algn="ctr">
              <a:lnSpc>
                <a:spcPts val="5425"/>
              </a:lnSpc>
            </a:pPr>
            <a:endParaRPr lang="en-US" sz="5536" spc="-326">
              <a:solidFill>
                <a:srgbClr val="FFFFFF"/>
              </a:solidFill>
              <a:latin typeface="Montserrat Extra-Bold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10633" y="1870447"/>
            <a:ext cx="3969937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Cuando lo que se desea vender no es un producto tangible,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1533" y="5157011"/>
            <a:ext cx="4391352" cy="155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 spc="48">
                <a:solidFill>
                  <a:srgbClr val="000000"/>
                </a:solidFill>
                <a:latin typeface="Montserrat"/>
              </a:rPr>
              <a:t>el cliente debe decidir en función de la información disponible sobre ese servicio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96356" y="8211904"/>
            <a:ext cx="4391352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 spc="50">
                <a:solidFill>
                  <a:srgbClr val="000000"/>
                </a:solidFill>
                <a:latin typeface="Montserrat"/>
              </a:rPr>
              <a:t>sea en tu web o sea en la de terceros.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49091" y="8999304"/>
            <a:ext cx="8404116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"La reputación que hayas creado alrededor de tu empresa es lo que acabará decidiendo la venta."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232201" flipH="1" flipV="1">
            <a:off x="8299045" y="9020995"/>
            <a:ext cx="956393" cy="4746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20432" y="1527748"/>
            <a:ext cx="11928166" cy="1765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1"/>
              </a:lnSpc>
            </a:pPr>
            <a:r>
              <a:rPr lang="en-US" sz="6940" spc="-409">
                <a:solidFill>
                  <a:srgbClr val="263F6B"/>
                </a:solidFill>
                <a:latin typeface="Montserrat Extra-Bold Italics"/>
              </a:rPr>
              <a:t>¿ CÓMO CREAR LA IDENTIDAD DE LA MARCA ?</a:t>
            </a:r>
          </a:p>
        </p:txBody>
      </p:sp>
      <p:sp>
        <p:nvSpPr>
          <p:cNvPr id="3" name="AutoShape 3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835789"/>
            <a:ext cx="1783058" cy="2950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8668841"/>
            <a:ext cx="1783058" cy="295015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7" name="AutoShape 7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8" name="TextBox 8"/>
          <p:cNvSpPr txBox="1"/>
          <p:nvPr/>
        </p:nvSpPr>
        <p:spPr>
          <a:xfrm>
            <a:off x="1254409" y="3983288"/>
            <a:ext cx="715359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3899"/>
              </a:lnSpc>
              <a:buFont typeface="Arial"/>
              <a:buChar char="•"/>
            </a:pPr>
            <a:r>
              <a:rPr lang="en-US" sz="2999" spc="59">
                <a:solidFill>
                  <a:srgbClr val="000000"/>
                </a:solidFill>
                <a:latin typeface="Montserrat Extra-Bold"/>
              </a:rPr>
              <a:t> Investigar el mercado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05708" y="3983288"/>
            <a:ext cx="715359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 spc="59">
                <a:solidFill>
                  <a:srgbClr val="000000"/>
                </a:solidFill>
                <a:latin typeface="Montserrat Extra-Bold"/>
              </a:rPr>
              <a:t>2. Diseñar los elementos visuales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1777" y="4609458"/>
            <a:ext cx="7153592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spc="49" dirty="0" err="1">
                <a:solidFill>
                  <a:srgbClr val="000000"/>
                </a:solidFill>
                <a:latin typeface="Montserrat"/>
              </a:rPr>
              <a:t>Piensa</a:t>
            </a:r>
            <a:r>
              <a:rPr lang="en-US" sz="2499" spc="4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499" spc="49" dirty="0" err="1">
                <a:solidFill>
                  <a:srgbClr val="000000"/>
                </a:solidFill>
                <a:latin typeface="Montserrat"/>
              </a:rPr>
              <a:t>quién</a:t>
            </a:r>
            <a:r>
              <a:rPr lang="en-US" sz="2499" spc="4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499" spc="49" dirty="0" err="1">
                <a:solidFill>
                  <a:srgbClr val="000000"/>
                </a:solidFill>
                <a:latin typeface="Montserrat"/>
              </a:rPr>
              <a:t>compone</a:t>
            </a:r>
            <a:r>
              <a:rPr lang="en-US" sz="2499" spc="4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499" spc="49" dirty="0" err="1">
                <a:solidFill>
                  <a:srgbClr val="000000"/>
                </a:solidFill>
                <a:latin typeface="Montserrat"/>
              </a:rPr>
              <a:t>tu</a:t>
            </a:r>
            <a:r>
              <a:rPr lang="en-US" sz="2499" spc="4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499" spc="49" dirty="0" err="1">
                <a:solidFill>
                  <a:srgbClr val="000000"/>
                </a:solidFill>
                <a:latin typeface="Montserrat"/>
              </a:rPr>
              <a:t>competencia</a:t>
            </a:r>
            <a:r>
              <a:rPr lang="en-US" sz="2499" spc="49" dirty="0">
                <a:solidFill>
                  <a:srgbClr val="000000"/>
                </a:solidFill>
                <a:latin typeface="Montserrat"/>
              </a:rPr>
              <a:t> y </a:t>
            </a:r>
            <a:r>
              <a:rPr lang="en-US" sz="2499" spc="49" dirty="0" err="1">
                <a:solidFill>
                  <a:srgbClr val="000000"/>
                </a:solidFill>
                <a:latin typeface="Montserrat"/>
              </a:rPr>
              <a:t>cómo</a:t>
            </a:r>
            <a:r>
              <a:rPr lang="en-US" sz="2499" spc="49" dirty="0">
                <a:solidFill>
                  <a:srgbClr val="000000"/>
                </a:solidFill>
                <a:latin typeface="Montserrat"/>
              </a:rPr>
              <a:t> ha </a:t>
            </a:r>
            <a:r>
              <a:rPr lang="en-US" sz="2499" spc="49" dirty="0" err="1">
                <a:solidFill>
                  <a:srgbClr val="000000"/>
                </a:solidFill>
                <a:latin typeface="Montserrat"/>
              </a:rPr>
              <a:t>conseguido</a:t>
            </a:r>
            <a:r>
              <a:rPr lang="en-US" sz="2499" spc="4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499" spc="49" dirty="0" err="1">
                <a:solidFill>
                  <a:srgbClr val="000000"/>
                </a:solidFill>
                <a:latin typeface="Montserrat"/>
              </a:rPr>
              <a:t>posicionarse</a:t>
            </a:r>
            <a:r>
              <a:rPr lang="en-US" sz="2499" spc="4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499" spc="49" dirty="0" err="1">
                <a:solidFill>
                  <a:srgbClr val="000000"/>
                </a:solidFill>
                <a:latin typeface="Montserrat"/>
              </a:rPr>
              <a:t>en</a:t>
            </a:r>
            <a:r>
              <a:rPr lang="en-US" sz="2499" spc="4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499" spc="49" dirty="0" err="1">
                <a:solidFill>
                  <a:srgbClr val="000000"/>
                </a:solidFill>
                <a:latin typeface="Montserrat"/>
              </a:rPr>
              <a:t>el</a:t>
            </a:r>
            <a:r>
              <a:rPr lang="en-US" sz="2499" spc="49" dirty="0">
                <a:solidFill>
                  <a:srgbClr val="000000"/>
                </a:solidFill>
                <a:latin typeface="Montserrat"/>
              </a:rPr>
              <a:t> mercado.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05708" y="4609458"/>
            <a:ext cx="7359876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0"/>
              </a:lnSpc>
              <a:spcBef>
                <a:spcPct val="0"/>
              </a:spcBef>
            </a:pPr>
            <a:r>
              <a:rPr lang="en-US" sz="2500" spc="50">
                <a:solidFill>
                  <a:srgbClr val="000000"/>
                </a:solidFill>
                <a:latin typeface="Montserrat"/>
              </a:rPr>
              <a:t>es hora de materializar todas las ideas.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05708" y="6920858"/>
            <a:ext cx="7359876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0"/>
              </a:lnSpc>
              <a:spcBef>
                <a:spcPct val="0"/>
              </a:spcBef>
            </a:pPr>
            <a:r>
              <a:rPr lang="en-US" sz="2500" spc="50">
                <a:solidFill>
                  <a:srgbClr val="000000"/>
                </a:solidFill>
                <a:latin typeface="Montserrat"/>
              </a:rPr>
              <a:t>Revisar y entender como esta resultando, revisando ya sea publicaciones y elementos  que se crearon.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41777" y="7235183"/>
            <a:ext cx="7359876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0"/>
              </a:lnSpc>
              <a:spcBef>
                <a:spcPct val="0"/>
              </a:spcBef>
            </a:pPr>
            <a:r>
              <a:rPr lang="en-US" sz="2500" spc="50">
                <a:solidFill>
                  <a:srgbClr val="000000"/>
                </a:solidFill>
                <a:latin typeface="Montserrat"/>
              </a:rPr>
              <a:t> establecer un vínculo emocional con cada uno de tus clientes.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41777" y="6301733"/>
            <a:ext cx="644537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  <a:spcBef>
                <a:spcPct val="0"/>
              </a:spcBef>
            </a:pPr>
            <a:r>
              <a:rPr lang="en-US" sz="2999" spc="59">
                <a:solidFill>
                  <a:srgbClr val="000000"/>
                </a:solidFill>
                <a:latin typeface="Montserrat Extra-Bold"/>
              </a:rPr>
              <a:t>3. Integrar la identidad visual a la marca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05708" y="5806433"/>
            <a:ext cx="644537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  <a:spcBef>
                <a:spcPct val="0"/>
              </a:spcBef>
            </a:pPr>
            <a:r>
              <a:rPr lang="en-US" sz="2999" spc="59">
                <a:solidFill>
                  <a:srgbClr val="000000"/>
                </a:solidFill>
                <a:latin typeface="Montserrat Extra-Bold"/>
              </a:rPr>
              <a:t>4. Monitorear la aplicación de la identidad de marca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3235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917781" y="6634117"/>
            <a:ext cx="4113110" cy="2903329"/>
            <a:chOff x="0" y="0"/>
            <a:chExt cx="1500474" cy="10591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030890" y="3267315"/>
            <a:ext cx="4113110" cy="2903329"/>
            <a:chOff x="0" y="0"/>
            <a:chExt cx="1500474" cy="10591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257110" y="3267315"/>
            <a:ext cx="4113110" cy="2903329"/>
            <a:chOff x="0" y="0"/>
            <a:chExt cx="1500474" cy="10591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144000" y="6634117"/>
            <a:ext cx="4113110" cy="3241549"/>
            <a:chOff x="0" y="0"/>
            <a:chExt cx="1500474" cy="11825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0474" cy="1182526"/>
            </a:xfrm>
            <a:custGeom>
              <a:avLst/>
              <a:gdLst/>
              <a:ahLst/>
              <a:cxnLst/>
              <a:rect l="l" t="t" r="r" b="b"/>
              <a:pathLst>
                <a:path w="1500474" h="1182526">
                  <a:moveTo>
                    <a:pt x="1376013" y="1182526"/>
                  </a:moveTo>
                  <a:lnTo>
                    <a:pt x="124460" y="1182526"/>
                  </a:lnTo>
                  <a:cubicBezTo>
                    <a:pt x="55880" y="1182526"/>
                    <a:pt x="0" y="1126646"/>
                    <a:pt x="0" y="10580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1058066"/>
                  </a:lnTo>
                  <a:cubicBezTo>
                    <a:pt x="1500474" y="1126646"/>
                    <a:pt x="1444594" y="1182526"/>
                    <a:pt x="1376014" y="1182526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11901" y="4476450"/>
            <a:ext cx="2924869" cy="292486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 l="-33304" r="-33304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738120" y="4223430"/>
            <a:ext cx="2924869" cy="2924869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41578" r="-41578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5625010" y="1028700"/>
            <a:ext cx="2924869" cy="2924869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 l="-4651" r="-59598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3851230" y="1028700"/>
            <a:ext cx="2924869" cy="2924869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23" name="AutoShape 23"/>
          <p:cNvSpPr/>
          <p:nvPr/>
        </p:nvSpPr>
        <p:spPr>
          <a:xfrm rot="-2655355">
            <a:off x="3440754" y="3542727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4" name="AutoShape 24"/>
          <p:cNvSpPr/>
          <p:nvPr/>
        </p:nvSpPr>
        <p:spPr>
          <a:xfrm rot="-2655355">
            <a:off x="11666973" y="3542727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5" name="AutoShape 25"/>
          <p:cNvSpPr/>
          <p:nvPr/>
        </p:nvSpPr>
        <p:spPr>
          <a:xfrm rot="-8100000">
            <a:off x="7126015" y="7275450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6" name="AutoShape 26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27" name="AutoShape 27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28" name="TextBox 28"/>
          <p:cNvSpPr txBox="1"/>
          <p:nvPr/>
        </p:nvSpPr>
        <p:spPr>
          <a:xfrm>
            <a:off x="1132065" y="7922019"/>
            <a:ext cx="3531025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 es la manera más rápida de identificar a la marca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92631" y="4321175"/>
            <a:ext cx="3677116" cy="162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especificar las fuentes tipográficas que se   va a usar en todo lo que se produzca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530566" y="4471035"/>
            <a:ext cx="3566197" cy="147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 spc="46">
                <a:solidFill>
                  <a:srgbClr val="FFFFFF"/>
                </a:solidFill>
                <a:latin typeface="Montserrat"/>
              </a:rPr>
              <a:t>nos ayudan a transmitir información compleja de forma visual y sencilla.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73506" y="7911846"/>
            <a:ext cx="3654098" cy="162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aspectos que más facilitan la identificación de la marca.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7781" y="7382269"/>
            <a:ext cx="4113110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Logo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074635" y="3826555"/>
            <a:ext cx="4113110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Tipografía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257110" y="4015467"/>
            <a:ext cx="4113110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Símbolos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144000" y="7382269"/>
            <a:ext cx="4113110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Colores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" y="1243598"/>
            <a:ext cx="4263931" cy="136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1"/>
              </a:lnSpc>
            </a:pPr>
            <a:r>
              <a:rPr lang="en-US" sz="5379" spc="-317">
                <a:solidFill>
                  <a:srgbClr val="263F6B"/>
                </a:solidFill>
                <a:latin typeface="Montserrat Extra-Bold Italics"/>
              </a:rPr>
              <a:t>ELEMENTOS</a:t>
            </a:r>
          </a:p>
          <a:p>
            <a:pPr>
              <a:lnSpc>
                <a:spcPts val="5271"/>
              </a:lnSpc>
            </a:pPr>
            <a:r>
              <a:rPr lang="en-US" sz="5379" spc="-317">
                <a:solidFill>
                  <a:srgbClr val="263F6B"/>
                </a:solidFill>
                <a:latin typeface="Montserrat Extra-Bold Italics"/>
              </a:rPr>
              <a:t>CLAVES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3695260" y="6557447"/>
            <a:ext cx="4113110" cy="2700853"/>
            <a:chOff x="0" y="0"/>
            <a:chExt cx="1500474" cy="98527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500474" cy="985278"/>
            </a:xfrm>
            <a:custGeom>
              <a:avLst/>
              <a:gdLst/>
              <a:ahLst/>
              <a:cxnLst/>
              <a:rect l="l" t="t" r="r" b="b"/>
              <a:pathLst>
                <a:path w="1500474" h="985278">
                  <a:moveTo>
                    <a:pt x="1376013" y="985278"/>
                  </a:moveTo>
                  <a:lnTo>
                    <a:pt x="124460" y="985278"/>
                  </a:lnTo>
                  <a:cubicBezTo>
                    <a:pt x="55880" y="985278"/>
                    <a:pt x="0" y="929398"/>
                    <a:pt x="0" y="8608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860818"/>
                  </a:lnTo>
                  <a:cubicBezTo>
                    <a:pt x="1500474" y="929398"/>
                    <a:pt x="1444594" y="985278"/>
                    <a:pt x="1376014" y="985278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3695260" y="6902388"/>
            <a:ext cx="4113110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Tono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810013" y="7382269"/>
            <a:ext cx="3883604" cy="147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 spc="46">
                <a:solidFill>
                  <a:srgbClr val="FFFFFF"/>
                </a:solidFill>
                <a:latin typeface="Montserrat"/>
              </a:rPr>
              <a:t>A nivel de contenidos, todo lo que publicamos y a lo que damos difusión debe ser consistente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7214" y="-726996"/>
            <a:ext cx="11740992" cy="1174099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240780" y="667665"/>
            <a:ext cx="16230600" cy="9055797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/>
          <p:nvPr/>
        </p:nvGrpSpPr>
        <p:grpSpPr>
          <a:xfrm>
            <a:off x="-330479" y="-247859"/>
            <a:ext cx="9686558" cy="10782718"/>
            <a:chOff x="0" y="0"/>
            <a:chExt cx="12915411" cy="1437695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23539" r="23539"/>
            <a:stretch>
              <a:fillRect/>
            </a:stretch>
          </p:blipFill>
          <p:spPr>
            <a:xfrm>
              <a:off x="0" y="0"/>
              <a:ext cx="12915411" cy="14376958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071134" y="1054482"/>
            <a:ext cx="1783058" cy="29501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rot="-5400000">
            <a:off x="6655660" y="5190801"/>
            <a:ext cx="649224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679332" y="2260670"/>
            <a:ext cx="5663905" cy="1551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6080" spc="-358">
                <a:solidFill>
                  <a:srgbClr val="FFFFFF"/>
                </a:solidFill>
                <a:latin typeface="Montserrat Extra-Bold Light"/>
              </a:rPr>
              <a:t>MCDONALD’S</a:t>
            </a:r>
          </a:p>
          <a:p>
            <a:pPr algn="just">
              <a:lnSpc>
                <a:spcPts val="5958"/>
              </a:lnSpc>
            </a:pPr>
            <a:endParaRPr lang="en-US" sz="6080" spc="-358">
              <a:solidFill>
                <a:srgbClr val="FFFFFF"/>
              </a:solidFill>
              <a:latin typeface="Montserrat Extra-Bold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449467" y="4057325"/>
            <a:ext cx="6123635" cy="20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 Light"/>
              </a:rPr>
              <a:t>La letra "M" se ha vuelto un símbolo de identidad de la marca y es reconocida a nivel global.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7214" y="-726996"/>
            <a:ext cx="11740992" cy="1174099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240780" y="667665"/>
            <a:ext cx="16230600" cy="9055797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/>
          <p:nvPr/>
        </p:nvGrpSpPr>
        <p:grpSpPr>
          <a:xfrm>
            <a:off x="-330479" y="-247859"/>
            <a:ext cx="9686558" cy="10782718"/>
            <a:chOff x="0" y="0"/>
            <a:chExt cx="12915411" cy="1437695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20757" r="20757"/>
            <a:stretch>
              <a:fillRect/>
            </a:stretch>
          </p:blipFill>
          <p:spPr>
            <a:xfrm>
              <a:off x="0" y="0"/>
              <a:ext cx="12915411" cy="14376958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071134" y="1054482"/>
            <a:ext cx="1783058" cy="29501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rot="-5400000">
            <a:off x="6655660" y="5190801"/>
            <a:ext cx="649224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679332" y="2260670"/>
            <a:ext cx="5663905" cy="1551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6080" spc="-358">
                <a:solidFill>
                  <a:srgbClr val="FFFFFF"/>
                </a:solidFill>
                <a:latin typeface="Montserrat Extra-Bold Light"/>
              </a:rPr>
              <a:t>SPOTIFY</a:t>
            </a:r>
          </a:p>
          <a:p>
            <a:pPr algn="just">
              <a:lnSpc>
                <a:spcPts val="5958"/>
              </a:lnSpc>
            </a:pPr>
            <a:endParaRPr lang="en-US" sz="6080" spc="-358">
              <a:solidFill>
                <a:srgbClr val="FFFFFF"/>
              </a:solidFill>
              <a:latin typeface="Montserrat Extra-Bold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449467" y="4057325"/>
            <a:ext cx="6404725" cy="414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 Light"/>
              </a:rPr>
              <a:t>La plataforma de música, podcasts y programas tiene una identidad de marca moderna y de entretenimiento. Visualmente es “adaptable, diversa, impulsada por la calidad, amigable y humana".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214954" y="4465219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3023736" y="-444369"/>
            <a:ext cx="11500169" cy="11500123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4807" r="-1480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2257290" y="-7358885"/>
            <a:ext cx="23597669" cy="2359766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63F6B">
                <a:alpha val="2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rot="10087">
            <a:off x="1028665" y="6130773"/>
            <a:ext cx="16230670" cy="0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2726348" y="5922707"/>
            <a:ext cx="511382" cy="51138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428761" y="7002292"/>
            <a:ext cx="4113110" cy="2903329"/>
            <a:chOff x="0" y="0"/>
            <a:chExt cx="1500474" cy="10591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807329" y="5922707"/>
            <a:ext cx="511382" cy="51138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969290" y="5922707"/>
            <a:ext cx="511382" cy="511382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8888309" y="5922707"/>
            <a:ext cx="511382" cy="511382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5050270" y="5922707"/>
            <a:ext cx="511382" cy="511382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25484" y="2146609"/>
            <a:ext cx="1971199" cy="200770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80002" y="7649613"/>
            <a:ext cx="1579438" cy="1608687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613351" y="3226121"/>
            <a:ext cx="646089" cy="658053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134937" y="1143000"/>
            <a:ext cx="14018125" cy="644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>
                <a:solidFill>
                  <a:srgbClr val="FFFFFF"/>
                </a:solidFill>
                <a:latin typeface="Montserrat Extra-Bold"/>
              </a:rPr>
              <a:t>LAS 4 P DEL BRANDING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5286581" y="2402363"/>
            <a:ext cx="4113110" cy="2903329"/>
            <a:chOff x="0" y="0"/>
            <a:chExt cx="1500474" cy="105914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0073002" y="7002292"/>
            <a:ext cx="4815338" cy="2903329"/>
            <a:chOff x="0" y="0"/>
            <a:chExt cx="1756649" cy="105914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56649" cy="1059143"/>
            </a:xfrm>
            <a:custGeom>
              <a:avLst/>
              <a:gdLst/>
              <a:ahLst/>
              <a:cxnLst/>
              <a:rect l="l" t="t" r="r" b="b"/>
              <a:pathLst>
                <a:path w="1756649" h="1059143">
                  <a:moveTo>
                    <a:pt x="1632188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2189" y="0"/>
                  </a:lnTo>
                  <a:cubicBezTo>
                    <a:pt x="1700769" y="0"/>
                    <a:pt x="1756649" y="55880"/>
                    <a:pt x="1756649" y="124460"/>
                  </a:cubicBezTo>
                  <a:lnTo>
                    <a:pt x="1756649" y="934682"/>
                  </a:lnTo>
                  <a:cubicBezTo>
                    <a:pt x="1756649" y="1003263"/>
                    <a:pt x="1700769" y="1059143"/>
                    <a:pt x="1632189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1018698" y="2402363"/>
            <a:ext cx="4661304" cy="2903329"/>
            <a:chOff x="0" y="0"/>
            <a:chExt cx="1700456" cy="105914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700456" cy="1059143"/>
            </a:xfrm>
            <a:custGeom>
              <a:avLst/>
              <a:gdLst/>
              <a:ahLst/>
              <a:cxnLst/>
              <a:rect l="l" t="t" r="r" b="b"/>
              <a:pathLst>
                <a:path w="1700456" h="1059143">
                  <a:moveTo>
                    <a:pt x="1575996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75996" y="0"/>
                  </a:lnTo>
                  <a:cubicBezTo>
                    <a:pt x="1644576" y="0"/>
                    <a:pt x="1700456" y="55880"/>
                    <a:pt x="1700456" y="124460"/>
                  </a:cubicBezTo>
                  <a:lnTo>
                    <a:pt x="1700456" y="934682"/>
                  </a:lnTo>
                  <a:cubicBezTo>
                    <a:pt x="1700456" y="1003263"/>
                    <a:pt x="1644576" y="1059143"/>
                    <a:pt x="1575996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76457" y="5143500"/>
            <a:ext cx="646089" cy="658053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878874" y="944210"/>
            <a:ext cx="825845" cy="841139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485316" y="9258300"/>
            <a:ext cx="354863" cy="361434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4779046" y="8116976"/>
            <a:ext cx="3412541" cy="6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1"/>
              </a:lnSpc>
            </a:pPr>
            <a:r>
              <a:rPr lang="en-US" sz="3932" spc="78">
                <a:solidFill>
                  <a:srgbClr val="FFFFFF"/>
                </a:solidFill>
                <a:latin typeface="Montserrat Extra-Bold Ultra-Bold"/>
              </a:rPr>
              <a:t>PROPÓSITO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636865" y="3517047"/>
            <a:ext cx="3412541" cy="6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1"/>
              </a:lnSpc>
            </a:pPr>
            <a:r>
              <a:rPr lang="en-US" sz="3932" spc="78">
                <a:solidFill>
                  <a:srgbClr val="FFFFFF"/>
                </a:solidFill>
                <a:latin typeface="Montserrat Extra-Bold Ultra-Bold"/>
              </a:rPr>
              <a:t>PERFIL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423286" y="8116976"/>
            <a:ext cx="4209363" cy="6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1"/>
              </a:lnSpc>
            </a:pPr>
            <a:r>
              <a:rPr lang="en-US" sz="3932" spc="78">
                <a:solidFill>
                  <a:srgbClr val="FFFFFF"/>
                </a:solidFill>
                <a:latin typeface="Montserrat Extra-Bold Ultra-Bold"/>
              </a:rPr>
              <a:t>PERMANECIA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250632" y="3517047"/>
            <a:ext cx="4311019" cy="6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1"/>
              </a:lnSpc>
            </a:pPr>
            <a:r>
              <a:rPr lang="en-US" sz="3932" spc="78">
                <a:solidFill>
                  <a:srgbClr val="FFFFFF"/>
                </a:solidFill>
                <a:latin typeface="Montserrat Extra-Bold Ultra-Bold"/>
              </a:rPr>
              <a:t>PROFUNDIDAD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777</Words>
  <Application>Microsoft Office PowerPoint</Application>
  <PresentationFormat>Personalizado</PresentationFormat>
  <Paragraphs>155</Paragraphs>
  <Slides>16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32" baseType="lpstr">
      <vt:lpstr>Aileron Regular</vt:lpstr>
      <vt:lpstr>Montserrat Heavy</vt:lpstr>
      <vt:lpstr>Montserrat Extra-Bold Italics</vt:lpstr>
      <vt:lpstr>Montserrat Light</vt:lpstr>
      <vt:lpstr>Aileron Regular Bold</vt:lpstr>
      <vt:lpstr>Montserrat</vt:lpstr>
      <vt:lpstr>Montserrat Medium</vt:lpstr>
      <vt:lpstr>Aileron Heavy</vt:lpstr>
      <vt:lpstr>Montserrat Bold</vt:lpstr>
      <vt:lpstr>Arial</vt:lpstr>
      <vt:lpstr>Calibri</vt:lpstr>
      <vt:lpstr>Montserrat Extra-Bold Ultra-Bold</vt:lpstr>
      <vt:lpstr>Montserrat Extra-Bold</vt:lpstr>
      <vt:lpstr>Montserrat Italics</vt:lpstr>
      <vt:lpstr>Montserrat Extra-Bold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Charla # 1 - DS9</dc:title>
  <cp:lastModifiedBy>KENERIC VASQUEZ</cp:lastModifiedBy>
  <cp:revision>2</cp:revision>
  <dcterms:created xsi:type="dcterms:W3CDTF">2006-08-16T00:00:00Z</dcterms:created>
  <dcterms:modified xsi:type="dcterms:W3CDTF">2023-04-06T18:01:52Z</dcterms:modified>
  <dc:identifier>DAFfJnm9OME</dc:identifier>
</cp:coreProperties>
</file>